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60" r:id="rId5"/>
    <p:sldId id="258" r:id="rId6"/>
    <p:sldId id="262" r:id="rId7"/>
  </p:sldIdLst>
  <p:sldSz cx="12192000" cy="6858000"/>
  <p:notesSz cx="6858000" cy="9144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gs" Target="tags/tag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858520" y="45402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产品简介（1分钟以内，占比15分）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4922520" y="45402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严格按照模版制作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387475" y="1177290"/>
            <a:ext cx="7430770" cy="26790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内容精准度（15分）：</a:t>
            </a:r>
            <a:endParaRPr lang="zh-CN" altLang="en-US"/>
          </a:p>
          <a:p>
            <a:r>
              <a:rPr lang="zh-CN" altLang="en-US"/>
              <a:t> </a:t>
            </a:r>
            <a:r>
              <a:rPr lang="en-US" altLang="zh-CN"/>
              <a:t>       </a:t>
            </a:r>
            <a:r>
              <a:rPr lang="zh-CN" altLang="en-US"/>
              <a:t>1分钟内清晰覆盖产品核心定位、适用场景、核心功能，无冗余信息，表述精准无歧义，得15分；信息不完整、表述模糊扣5-10分；超时或偏离主题不得分。</a:t>
            </a:r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04520" y="619760"/>
            <a:ext cx="53079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核心参数核心参数（3分钟以内，占比30分）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206500" y="1568450"/>
            <a:ext cx="8879840" cy="29686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1.参数完整性（15分）：</a:t>
            </a:r>
            <a:endParaRPr lang="zh-CN" altLang="en-US"/>
          </a:p>
          <a:p>
            <a:r>
              <a:rPr lang="zh-CN" altLang="en-US"/>
              <a:t> </a:t>
            </a:r>
            <a:r>
              <a:rPr lang="en-US" altLang="zh-CN"/>
              <a:t>            </a:t>
            </a:r>
            <a:r>
              <a:rPr lang="zh-CN" altLang="en-US"/>
              <a:t>完整展示产品关键性能参数、技术指标，与官方资料一致无错误，得15分；参数缺失、存在错误扣5-10分；超时未完成核心参数讲解扣5分。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2.参数解读深度（15分）：</a:t>
            </a:r>
            <a:endParaRPr lang="zh-CN" altLang="en-US"/>
          </a:p>
          <a:p>
            <a:r>
              <a:rPr lang="zh-CN" altLang="en-US"/>
              <a:t> </a:t>
            </a:r>
            <a:r>
              <a:rPr lang="en-US" altLang="zh-CN"/>
              <a:t>            </a:t>
            </a:r>
            <a:r>
              <a:rPr lang="zh-CN" altLang="en-US"/>
              <a:t>能结合临床/使用场景解读参数意义，对比同类型产品优势，得15分；仅罗列参数无解读扣5-10分；解读偏离实际需求不得分。</a:t>
            </a:r>
            <a:endParaRPr lang="zh-CN" altLang="en-US"/>
          </a:p>
          <a:p>
            <a:r>
              <a:rPr lang="zh-CN" altLang="en-US"/>
              <a:t>备注：带试剂耗材设备需清晰介绍试剂耗材与设备的适配性，包括耗材的兼容性、稳定性，以及是否为专用耗材；说明试剂耗材的成本优势、供应稳定性及渠道保障。</a:t>
            </a:r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02285" y="61976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独有技术优势（1分钟以内，占比20分）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067435" y="1383665"/>
            <a:ext cx="8625205" cy="23488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1.优势独特性（10分）：</a:t>
            </a:r>
            <a:endParaRPr lang="zh-CN" altLang="en-US"/>
          </a:p>
          <a:p>
            <a:r>
              <a:rPr lang="zh-CN" altLang="en-US"/>
              <a:t> </a:t>
            </a:r>
            <a:r>
              <a:rPr lang="en-US" altLang="zh-CN"/>
              <a:t>           </a:t>
            </a:r>
            <a:r>
              <a:rPr lang="zh-CN" altLang="en-US"/>
              <a:t>清晰阐述1-2项产品独有的技术突破，有明确差异化竞争力，得10分；优势不突出、与竞品无差异扣5-8分；无实际技术优势不得分。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2.价值传递性（10分）：</a:t>
            </a:r>
            <a:endParaRPr lang="zh-CN" altLang="en-US"/>
          </a:p>
          <a:p>
            <a:r>
              <a:rPr lang="zh-CN" altLang="en-US"/>
              <a:t> </a:t>
            </a:r>
            <a:r>
              <a:rPr lang="en-US" altLang="zh-CN"/>
              <a:t>            </a:t>
            </a:r>
            <a:r>
              <a:rPr lang="zh-CN" altLang="en-US"/>
              <a:t>能将技术优势转化为实际使用价值，让评审直观理解其带来的便利或效益，得10分；仅描述技术术语无价值转化扣5-8分；表述模糊不得分。</a:t>
            </a:r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18820" y="558165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用户名单价格(1分钟以内，占比20分）</a:t>
            </a:r>
            <a:endParaRPr lang="zh-CN" altLang="en-US"/>
          </a:p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250950" y="1270000"/>
            <a:ext cx="8602345" cy="33699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1.用户名单代表性(5分):</a:t>
            </a:r>
            <a:endParaRPr lang="zh-CN" altLang="en-US"/>
          </a:p>
          <a:p>
            <a:r>
              <a:rPr lang="zh-CN" altLang="en-US"/>
              <a:t> </a:t>
            </a:r>
            <a:r>
              <a:rPr lang="en-US" altLang="zh-CN"/>
              <a:t>           </a:t>
            </a:r>
            <a:r>
              <a:rPr lang="zh-CN" altLang="en-US"/>
              <a:t>名单包含三甲医院、行业标杆单位等有影响力的机构，得5分;名单机构层级低、无代表性扣2-4分;未提供不得分。(在后期信息核实中，如提供虚假信息，一票否决)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2.历史成交价格合理性(5分):</a:t>
            </a:r>
            <a:endParaRPr lang="zh-CN" altLang="en-US"/>
          </a:p>
          <a:p>
            <a:r>
              <a:rPr lang="zh-CN" altLang="en-US"/>
              <a:t> </a:t>
            </a:r>
            <a:r>
              <a:rPr lang="en-US" altLang="zh-CN"/>
              <a:t>           </a:t>
            </a:r>
            <a:r>
              <a:rPr lang="zh-CN" altLang="en-US"/>
              <a:t>报价符合市场行情，附带的全国成交最低价发票/合同真实有效，得5分;报价过高、无有效证明扣2-4分;未提供价格证明不得分。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3.价格竞争力(10分):</a:t>
            </a:r>
            <a:endParaRPr lang="zh-CN" altLang="en-US"/>
          </a:p>
          <a:p>
            <a:r>
              <a:rPr lang="en-US" altLang="zh-CN"/>
              <a:t>            </a:t>
            </a:r>
            <a:r>
              <a:rPr lang="zh-CN" altLang="en-US"/>
              <a:t>报价在同类型产品中具备明显优势，得10分;报价无竞争力扣3-6分;未提供不得分。</a:t>
            </a:r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18820" y="558165"/>
            <a:ext cx="62363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售后服务（2分钟以内，占比15分)</a:t>
            </a:r>
            <a:endParaRPr lang="zh-CN" altLang="en-US"/>
          </a:p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066800" y="1367155"/>
            <a:ext cx="9377680" cy="26619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1.服务方案完整性(10分):</a:t>
            </a:r>
            <a:endParaRPr lang="zh-CN" altLang="en-US"/>
          </a:p>
          <a:p>
            <a:r>
              <a:rPr lang="zh-CN" altLang="en-US"/>
              <a:t> </a:t>
            </a:r>
            <a:r>
              <a:rPr lang="en-US" altLang="zh-CN"/>
              <a:t>           </a:t>
            </a:r>
            <a:r>
              <a:rPr lang="zh-CN" altLang="en-US"/>
              <a:t>提供包含安装调试操作培训、定期维护、故障响应、系统升级更新等内容的完整售后服务方案，得10分;方案内容缺失扣5-8分;未提供不得分。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2.服务响应时效性(5分):</a:t>
            </a:r>
            <a:endParaRPr lang="zh-CN" altLang="en-US"/>
          </a:p>
          <a:p>
            <a:r>
              <a:rPr lang="zh-CN" altLang="en-US"/>
              <a:t> </a:t>
            </a:r>
            <a:r>
              <a:rPr lang="en-US" altLang="zh-CN"/>
              <a:t>           </a:t>
            </a:r>
            <a:r>
              <a:rPr lang="zh-CN" altLang="en-US"/>
              <a:t>明确承诺故障响应时间(如24小时内到场)、维护周期等，且符合行业标准，得5分;响应时效无明确承诺或标准偏低扣2-4分;未提供不得分</a:t>
            </a:r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ZmExYWE3MDUzMjc0ZjQ1YmYwMGRkYThkOTIxMjBkNzIifQ=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1058</Words>
  <Application>WPS 演示</Application>
  <PresentationFormat>宽屏</PresentationFormat>
  <Paragraphs>45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2" baseType="lpstr">
      <vt:lpstr>Arial</vt:lpstr>
      <vt:lpstr>宋体</vt:lpstr>
      <vt:lpstr>Wingdings</vt:lpstr>
      <vt:lpstr>微软雅黑</vt:lpstr>
      <vt:lpstr>Calibri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惊蛰“</cp:lastModifiedBy>
  <cp:revision>7</cp:revision>
  <dcterms:created xsi:type="dcterms:W3CDTF">2023-08-09T12:44:00Z</dcterms:created>
  <dcterms:modified xsi:type="dcterms:W3CDTF">2026-07-17T08:20:09Z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2052-12.1.0.26895</vt:lpwstr>
  </property>
</Properties>
</file>